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</p:sldMasterIdLst>
  <p:notesMasterIdLst>
    <p:notesMasterId r:id="rId29"/>
  </p:notesMasterIdLst>
  <p:sldIdLst>
    <p:sldId id="262" r:id="rId6"/>
    <p:sldId id="276" r:id="rId7"/>
    <p:sldId id="274" r:id="rId8"/>
    <p:sldId id="272" r:id="rId9"/>
    <p:sldId id="273" r:id="rId10"/>
    <p:sldId id="264" r:id="rId11"/>
    <p:sldId id="267" r:id="rId12"/>
    <p:sldId id="263" r:id="rId13"/>
    <p:sldId id="266" r:id="rId14"/>
    <p:sldId id="265" r:id="rId15"/>
    <p:sldId id="275" r:id="rId16"/>
    <p:sldId id="278" r:id="rId17"/>
    <p:sldId id="279" r:id="rId18"/>
    <p:sldId id="431" r:id="rId19"/>
    <p:sldId id="432" r:id="rId20"/>
    <p:sldId id="423" r:id="rId21"/>
    <p:sldId id="429" r:id="rId22"/>
    <p:sldId id="421" r:id="rId23"/>
    <p:sldId id="430" r:id="rId24"/>
    <p:sldId id="268" r:id="rId25"/>
    <p:sldId id="269" r:id="rId26"/>
    <p:sldId id="270" r:id="rId27"/>
    <p:sldId id="271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70" autoAdjust="0"/>
  </p:normalViewPr>
  <p:slideViewPr>
    <p:cSldViewPr>
      <p:cViewPr varScale="1">
        <p:scale>
          <a:sx n="84" d="100"/>
          <a:sy n="84" d="100"/>
        </p:scale>
        <p:origin x="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2034" y="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30D5D-1290-4392-B44E-39B49E4EC69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D1C7C-CB9D-4CCB-812E-187E452B2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7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 projects with Bostwick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2024-C48E-48D2-AC36-5FF32A43D9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2024-C48E-48D2-AC36-5FF32A43D9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12024-C48E-48D2-AC36-5FF32A43D9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7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1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ub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3246" y="912802"/>
            <a:ext cx="7408445" cy="389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828C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03864" y="427630"/>
            <a:ext cx="7886700" cy="485173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0058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60604" y="427630"/>
            <a:ext cx="203794" cy="452501"/>
          </a:xfrm>
          <a:prstGeom prst="rect">
            <a:avLst/>
          </a:prstGeom>
          <a:solidFill>
            <a:srgbClr val="00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079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707304"/>
            <a:ext cx="8572500" cy="62616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750" y="3429000"/>
            <a:ext cx="8572500" cy="1255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478364" y="4401178"/>
            <a:ext cx="61872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9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2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2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31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89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4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43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5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31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1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0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42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6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FAECB-4200-4707-A204-3EDAA72C4E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F403D1-1F05-45AC-BF19-25FEAC2BC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0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57400" y="5791200"/>
            <a:ext cx="11673928" cy="1177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0035"/>
            <a:ext cx="1862328" cy="8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09D49-7E22-420A-8197-CD9237D1C15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96439-5257-4CC7-A291-1CAAE676C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6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tureheights.org/programs/planning-and-development/noble-road-corridor-planning-projec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146A-D886-4F69-A71E-81BDDC2A5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990599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ITC Avant Garde Std Bk" panose="02000503030000020004" pitchFamily="50" charset="0"/>
                <a:cs typeface="Calibri"/>
              </a:rPr>
              <a:t>Noble Branch Survey Results</a:t>
            </a:r>
            <a:endParaRPr lang="en-US" dirty="0">
              <a:latin typeface="ITC Avant Garde Std Bk" panose="02000503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B44EF-BC9C-4788-8115-4CFA863D5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609598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ITC Avant Garde Std Bk" panose="02000503030000020004" pitchFamily="50" charset="0"/>
                <a:cs typeface="Calibri"/>
              </a:rPr>
              <a:t>Winter 2021</a:t>
            </a:r>
            <a:endParaRPr lang="en-US" dirty="0">
              <a:latin typeface="ITC Avant Garde Std Bk" panose="0200050303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B9978-0128-48EF-8F37-A7E06F0C7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223702" cy="3458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201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AEFF-9B17-4FCE-AD42-21DBEA50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ITC Avant Garde Std Bk" panose="02000503030000020004" pitchFamily="50" charset="0"/>
                <a:cs typeface="Calibri"/>
              </a:rPr>
              <a:t>Keep historic character</a:t>
            </a:r>
            <a:endParaRPr lang="en-US" dirty="0">
              <a:latin typeface="ITC Avant Garde Std Bk" panose="0200050303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C331-EC8F-4F2D-A0F0-F555E2C8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3200399"/>
          </a:xfrm>
        </p:spPr>
        <p:txBody>
          <a:bodyPr lIns="91440" tIns="45720" rIns="91440" bIns="45720" anchor="t"/>
          <a:lstStyle/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Built in 1937, designed by Walker and Weeks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Warm, cozy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887D7-F0F0-454E-8299-798A51B95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02" y="1828800"/>
            <a:ext cx="322389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5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4C0D-BC9E-4272-AAC1-103ECE13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TC Avant Garde Std Bk" panose="02000503030000020004" pitchFamily="50" charset="0"/>
              </a:rPr>
              <a:t>Currently have money saved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B8A2-FAAF-42D6-8B63-C648331A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ITC Avant Garde Std Bk" panose="02000503030000020004" pitchFamily="50" charset="0"/>
              </a:rPr>
              <a:t>No new taxes needed</a:t>
            </a:r>
          </a:p>
          <a:p>
            <a:r>
              <a:rPr lang="en-US" dirty="0">
                <a:latin typeface="ITC Avant Garde Std Bk" panose="02000503030000020004" pitchFamily="50" charset="0"/>
              </a:rPr>
              <a:t>Building and Repair Fund</a:t>
            </a:r>
          </a:p>
          <a:p>
            <a:r>
              <a:rPr lang="en-US" dirty="0">
                <a:latin typeface="ITC Avant Garde Std Bk" panose="02000503030000020004" pitchFamily="50" charset="0"/>
              </a:rPr>
              <a:t>More space=more staff but we are very efficient.</a:t>
            </a:r>
          </a:p>
        </p:txBody>
      </p:sp>
    </p:spTree>
    <p:extLst>
      <p:ext uri="{BB962C8B-B14F-4D97-AF65-F5344CB8AC3E}">
        <p14:creationId xmlns:p14="http://schemas.microsoft.com/office/powerpoint/2010/main" val="320746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EE-5269-45B3-A659-7DEE9FE9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“Under Contract”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2FF742-6C6F-4931-ABDE-91AFD9954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400" y="1676400"/>
            <a:ext cx="3048000" cy="4095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65658-45A9-4B96-8256-CF6FBD1E0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4" y="2209800"/>
            <a:ext cx="535858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2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C80B6-E3E2-40AB-8D79-9913FB4B7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" y="271041"/>
            <a:ext cx="8657429" cy="48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Bostwick Design Partnership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1F30B36-0E42-42DD-BBA6-AB94095C8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Rick Ortmeyer</a:t>
            </a:r>
          </a:p>
          <a:p>
            <a:r>
              <a:rPr lang="en-US" dirty="0"/>
              <a:t>CH Resident</a:t>
            </a:r>
          </a:p>
          <a:p>
            <a:r>
              <a:rPr lang="en-US" dirty="0"/>
              <a:t>Former Library Board Member</a:t>
            </a:r>
          </a:p>
        </p:txBody>
      </p:sp>
    </p:spTree>
    <p:extLst>
      <p:ext uri="{BB962C8B-B14F-4D97-AF65-F5344CB8AC3E}">
        <p14:creationId xmlns:p14="http://schemas.microsoft.com/office/powerpoint/2010/main" val="103677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7337" y="1892391"/>
            <a:ext cx="7408445" cy="2918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68 Total Projects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42 with Bostwick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20 Historic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26 Years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12 States</a:t>
            </a:r>
          </a:p>
          <a:p>
            <a:pPr>
              <a:lnSpc>
                <a:spcPct val="150000"/>
              </a:lnSpc>
            </a:pPr>
            <a:endParaRPr lang="en-US" sz="2100" dirty="0"/>
          </a:p>
          <a:p>
            <a:pPr>
              <a:lnSpc>
                <a:spcPct val="150000"/>
              </a:lnSpc>
            </a:pP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Libraries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A3CDB-F261-4959-BFC4-6DE822597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852" y="857250"/>
            <a:ext cx="6460148" cy="4717691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F254F0-D00D-4EE3-951C-C762310F9481}"/>
              </a:ext>
            </a:extLst>
          </p:cNvPr>
          <p:cNvSpPr/>
          <p:nvPr/>
        </p:nvSpPr>
        <p:spPr bwMode="auto">
          <a:xfrm>
            <a:off x="6464783" y="5391711"/>
            <a:ext cx="77521" cy="421972"/>
          </a:xfrm>
          <a:prstGeom prst="ellipse">
            <a:avLst/>
          </a:prstGeom>
          <a:solidFill>
            <a:srgbClr val="E8957D"/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64381" fontAlgn="base">
              <a:spcBef>
                <a:spcPct val="50000"/>
              </a:spcBef>
              <a:spcAft>
                <a:spcPct val="0"/>
              </a:spcAft>
              <a:buClr>
                <a:srgbClr val="777777"/>
              </a:buClr>
            </a:pPr>
            <a:endParaRPr lang="en-US" sz="1500">
              <a:solidFill>
                <a:schemeClr val="bg2"/>
              </a:solidFill>
              <a:latin typeface="Trade Gothic LT Std" pitchFamily="50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778532-0C70-4ACC-974A-817DB5610074}"/>
              </a:ext>
            </a:extLst>
          </p:cNvPr>
          <p:cNvSpPr/>
          <p:nvPr/>
        </p:nvSpPr>
        <p:spPr bwMode="auto">
          <a:xfrm>
            <a:off x="6464782" y="5207372"/>
            <a:ext cx="77521" cy="421972"/>
          </a:xfrm>
          <a:prstGeom prst="ellipse">
            <a:avLst/>
          </a:prstGeom>
          <a:solidFill>
            <a:srgbClr val="5291C6"/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64381" fontAlgn="base">
              <a:spcBef>
                <a:spcPct val="50000"/>
              </a:spcBef>
              <a:spcAft>
                <a:spcPct val="0"/>
              </a:spcAft>
              <a:buClr>
                <a:srgbClr val="777777"/>
              </a:buClr>
            </a:pPr>
            <a:endParaRPr lang="en-US" sz="1500">
              <a:solidFill>
                <a:schemeClr val="bg2"/>
              </a:solidFill>
              <a:latin typeface="Trade Gothic LT Std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BC21C-2785-431C-AA7C-2BD438BB27A9}"/>
              </a:ext>
            </a:extLst>
          </p:cNvPr>
          <p:cNvSpPr txBox="1"/>
          <p:nvPr/>
        </p:nvSpPr>
        <p:spPr>
          <a:xfrm>
            <a:off x="6542302" y="5328680"/>
            <a:ext cx="2437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Rick’s work prior to joining Bostwick 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46C97-355C-4003-A0BB-D8AE0B07E0C5}"/>
              </a:ext>
            </a:extLst>
          </p:cNvPr>
          <p:cNvSpPr txBox="1"/>
          <p:nvPr/>
        </p:nvSpPr>
        <p:spPr>
          <a:xfrm>
            <a:off x="6542303" y="5152304"/>
            <a:ext cx="17442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Bostwick Design projects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D41CC2-F6DA-43C1-A4FC-D23A28F76846}"/>
              </a:ext>
            </a:extLst>
          </p:cNvPr>
          <p:cNvSpPr/>
          <p:nvPr/>
        </p:nvSpPr>
        <p:spPr bwMode="auto">
          <a:xfrm>
            <a:off x="7739335" y="2370703"/>
            <a:ext cx="66447" cy="421972"/>
          </a:xfrm>
          <a:prstGeom prst="ellipse">
            <a:avLst/>
          </a:prstGeom>
          <a:solidFill>
            <a:srgbClr val="0861BD">
              <a:alpha val="7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64381" fontAlgn="base">
              <a:spcBef>
                <a:spcPct val="50000"/>
              </a:spcBef>
              <a:spcAft>
                <a:spcPct val="0"/>
              </a:spcAft>
              <a:buClr>
                <a:srgbClr val="777777"/>
              </a:buClr>
            </a:pPr>
            <a:endParaRPr lang="en-US" sz="1500">
              <a:solidFill>
                <a:schemeClr val="bg2"/>
              </a:solidFill>
              <a:latin typeface="Trade Gothic LT Std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30ABEA-CDE3-462B-BDE5-A0AE1DBD078F}"/>
              </a:ext>
            </a:extLst>
          </p:cNvPr>
          <p:cNvSpPr/>
          <p:nvPr/>
        </p:nvSpPr>
        <p:spPr bwMode="auto">
          <a:xfrm>
            <a:off x="7292201" y="2116554"/>
            <a:ext cx="66447" cy="421972"/>
          </a:xfrm>
          <a:prstGeom prst="ellipse">
            <a:avLst/>
          </a:prstGeom>
          <a:solidFill>
            <a:srgbClr val="0861BD">
              <a:alpha val="7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64381" fontAlgn="base">
              <a:spcBef>
                <a:spcPct val="50000"/>
              </a:spcBef>
              <a:spcAft>
                <a:spcPct val="0"/>
              </a:spcAft>
              <a:buClr>
                <a:srgbClr val="777777"/>
              </a:buClr>
            </a:pPr>
            <a:endParaRPr lang="en-US" sz="1500">
              <a:solidFill>
                <a:schemeClr val="bg2"/>
              </a:solidFill>
              <a:latin typeface="Trade Gothic LT Std" pitchFamily="50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9455C1-4357-4E5E-8CB4-DFB77C345FD8}"/>
              </a:ext>
            </a:extLst>
          </p:cNvPr>
          <p:cNvSpPr/>
          <p:nvPr/>
        </p:nvSpPr>
        <p:spPr bwMode="auto">
          <a:xfrm>
            <a:off x="8551928" y="2133827"/>
            <a:ext cx="59803" cy="421972"/>
          </a:xfrm>
          <a:prstGeom prst="ellipse">
            <a:avLst/>
          </a:prstGeom>
          <a:solidFill>
            <a:srgbClr val="0861BD">
              <a:alpha val="7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64381" fontAlgn="base">
              <a:spcBef>
                <a:spcPct val="50000"/>
              </a:spcBef>
              <a:spcAft>
                <a:spcPct val="0"/>
              </a:spcAft>
              <a:buClr>
                <a:srgbClr val="777777"/>
              </a:buClr>
            </a:pPr>
            <a:endParaRPr lang="en-US" sz="1500">
              <a:solidFill>
                <a:schemeClr val="bg2"/>
              </a:solidFill>
              <a:latin typeface="Trade Gothic LT Std" pitchFamily="50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9E4FDB-E787-4330-9B69-6978169191D6}"/>
              </a:ext>
            </a:extLst>
          </p:cNvPr>
          <p:cNvSpPr/>
          <p:nvPr/>
        </p:nvSpPr>
        <p:spPr bwMode="auto">
          <a:xfrm>
            <a:off x="8081261" y="1720235"/>
            <a:ext cx="59803" cy="421972"/>
          </a:xfrm>
          <a:prstGeom prst="ellipse">
            <a:avLst/>
          </a:prstGeom>
          <a:solidFill>
            <a:srgbClr val="0861BD">
              <a:alpha val="7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64381" fontAlgn="base">
              <a:spcBef>
                <a:spcPct val="50000"/>
              </a:spcBef>
              <a:spcAft>
                <a:spcPct val="0"/>
              </a:spcAft>
              <a:buClr>
                <a:srgbClr val="777777"/>
              </a:buClr>
            </a:pPr>
            <a:endParaRPr lang="en-US" sz="1500">
              <a:solidFill>
                <a:schemeClr val="bg2"/>
              </a:solidFill>
              <a:latin typeface="Trade Gothic LT Std" pitchFamily="50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83ACF-FB8D-401B-9E2D-BA03E0570F63}"/>
              </a:ext>
            </a:extLst>
          </p:cNvPr>
          <p:cNvSpPr/>
          <p:nvPr/>
        </p:nvSpPr>
        <p:spPr bwMode="auto">
          <a:xfrm>
            <a:off x="6260886" y="2838814"/>
            <a:ext cx="66447" cy="421972"/>
          </a:xfrm>
          <a:prstGeom prst="ellipse">
            <a:avLst/>
          </a:prstGeom>
          <a:solidFill>
            <a:srgbClr val="0861BD">
              <a:alpha val="7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764381" fontAlgn="base">
              <a:spcBef>
                <a:spcPct val="50000"/>
              </a:spcBef>
              <a:spcAft>
                <a:spcPct val="0"/>
              </a:spcAft>
              <a:buClr>
                <a:srgbClr val="777777"/>
              </a:buClr>
            </a:pPr>
            <a:endParaRPr lang="en-US" sz="1500">
              <a:solidFill>
                <a:schemeClr val="bg2"/>
              </a:solidFill>
              <a:latin typeface="Trade Gothic LT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Community Input</a:t>
            </a:r>
          </a:p>
        </p:txBody>
      </p:sp>
      <p:pic>
        <p:nvPicPr>
          <p:cNvPr id="5" name="Picture 4" descr="A picture containing indoor, person, wall, ceiling&#10;&#10;Description automatically generated">
            <a:extLst>
              <a:ext uri="{FF2B5EF4-FFF2-40B4-BE49-F238E27FC236}">
                <a16:creationId xmlns:a16="http://schemas.microsoft.com/office/drawing/2014/main" id="{BF0DC5F3-404E-4F5C-B0DA-A5403AB34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46" y="1876142"/>
            <a:ext cx="4250906" cy="3188180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335F772B-F77C-4408-9654-5080085A5F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78271"/>
            <a:ext cx="4250906" cy="31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the Ideal Noble Branch Program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837ACA7-678E-4C6B-B382-E317FDEF2792}"/>
              </a:ext>
            </a:extLst>
          </p:cNvPr>
          <p:cNvGrpSpPr/>
          <p:nvPr/>
        </p:nvGrpSpPr>
        <p:grpSpPr>
          <a:xfrm>
            <a:off x="455003" y="1687773"/>
            <a:ext cx="8427711" cy="4234784"/>
            <a:chOff x="336971" y="1040299"/>
            <a:chExt cx="12031005" cy="604537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9D7A695-0D10-4E0B-8519-B528D2229E5F}"/>
                </a:ext>
              </a:extLst>
            </p:cNvPr>
            <p:cNvSpPr/>
            <p:nvPr/>
          </p:nvSpPr>
          <p:spPr bwMode="auto">
            <a:xfrm>
              <a:off x="6433815" y="3949098"/>
              <a:ext cx="1074585" cy="602387"/>
            </a:xfrm>
            <a:prstGeom prst="ellipse">
              <a:avLst/>
            </a:prstGeom>
            <a:solidFill>
              <a:srgbClr val="FFF881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09659C2-79C3-418B-B7C7-0112C3E131CC}"/>
                </a:ext>
              </a:extLst>
            </p:cNvPr>
            <p:cNvSpPr/>
            <p:nvPr/>
          </p:nvSpPr>
          <p:spPr bwMode="auto">
            <a:xfrm>
              <a:off x="4379819" y="2915082"/>
              <a:ext cx="1365091" cy="602387"/>
            </a:xfrm>
            <a:prstGeom prst="ellipse">
              <a:avLst/>
            </a:prstGeom>
            <a:solidFill>
              <a:srgbClr val="E49CC4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D14EC0B-398E-4B0D-AC2E-0C3E98ACE87D}"/>
                </a:ext>
              </a:extLst>
            </p:cNvPr>
            <p:cNvSpPr/>
            <p:nvPr/>
          </p:nvSpPr>
          <p:spPr bwMode="auto">
            <a:xfrm>
              <a:off x="7074927" y="2020815"/>
              <a:ext cx="2061535" cy="602387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E28B47-AA44-4DF6-9030-07573DFD5B5A}"/>
                </a:ext>
              </a:extLst>
            </p:cNvPr>
            <p:cNvSpPr/>
            <p:nvPr/>
          </p:nvSpPr>
          <p:spPr bwMode="auto">
            <a:xfrm>
              <a:off x="8485738" y="3707760"/>
              <a:ext cx="2163925" cy="602387"/>
            </a:xfrm>
            <a:prstGeom prst="ellipse">
              <a:avLst/>
            </a:prstGeom>
            <a:solidFill>
              <a:srgbClr val="87B6E8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1BBCBC2-E92E-44D0-B935-E058DB743933}"/>
                </a:ext>
              </a:extLst>
            </p:cNvPr>
            <p:cNvSpPr/>
            <p:nvPr/>
          </p:nvSpPr>
          <p:spPr bwMode="auto">
            <a:xfrm>
              <a:off x="2548776" y="1167661"/>
              <a:ext cx="2235051" cy="602387"/>
            </a:xfrm>
            <a:prstGeom prst="ellipse">
              <a:avLst/>
            </a:prstGeom>
            <a:solidFill>
              <a:srgbClr val="FFEC52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1D4427-8454-4976-A124-F256057B7F2F}"/>
                </a:ext>
              </a:extLst>
            </p:cNvPr>
            <p:cNvSpPr/>
            <p:nvPr/>
          </p:nvSpPr>
          <p:spPr bwMode="auto">
            <a:xfrm>
              <a:off x="3835293" y="5047557"/>
              <a:ext cx="1318557" cy="602387"/>
            </a:xfrm>
            <a:prstGeom prst="ellipse">
              <a:avLst/>
            </a:prstGeom>
            <a:solidFill>
              <a:srgbClr val="939498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AF8B31A-D181-4234-9F87-323C25966BA0}"/>
                </a:ext>
              </a:extLst>
            </p:cNvPr>
            <p:cNvSpPr txBox="1"/>
            <p:nvPr/>
          </p:nvSpPr>
          <p:spPr>
            <a:xfrm>
              <a:off x="3760014" y="5525973"/>
              <a:ext cx="1470121" cy="42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E5E1D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EC0989-B7C2-4C30-A59E-00378608B7F8}"/>
                </a:ext>
              </a:extLst>
            </p:cNvPr>
            <p:cNvSpPr txBox="1"/>
            <p:nvPr/>
          </p:nvSpPr>
          <p:spPr>
            <a:xfrm>
              <a:off x="2604735" y="2067635"/>
              <a:ext cx="2076430" cy="42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E6394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350" dirty="0"/>
                <a:t>ADULTS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85BC19-02CF-4CBE-8B9C-8E3745C91E4D}"/>
                </a:ext>
              </a:extLst>
            </p:cNvPr>
            <p:cNvSpPr txBox="1"/>
            <p:nvPr/>
          </p:nvSpPr>
          <p:spPr>
            <a:xfrm>
              <a:off x="4436220" y="3404305"/>
              <a:ext cx="1252821" cy="42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E6394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350" dirty="0"/>
                <a:t>TECH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B3AF662-C375-4827-A6A4-8931456B5789}"/>
                </a:ext>
              </a:extLst>
            </p:cNvPr>
            <p:cNvSpPr txBox="1"/>
            <p:nvPr/>
          </p:nvSpPr>
          <p:spPr>
            <a:xfrm>
              <a:off x="7294796" y="2851427"/>
              <a:ext cx="1623884" cy="42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E6394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350" dirty="0"/>
                <a:t>CHILDREN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75988ED-3527-413B-92F9-0A047B5F04A8}"/>
                </a:ext>
              </a:extLst>
            </p:cNvPr>
            <p:cNvSpPr txBox="1"/>
            <p:nvPr/>
          </p:nvSpPr>
          <p:spPr>
            <a:xfrm>
              <a:off x="6571087" y="4300690"/>
              <a:ext cx="757325" cy="65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E6394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200" dirty="0"/>
                <a:t>NEW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398563-0D55-48F5-AB6D-BE1B661AB107}"/>
                </a:ext>
              </a:extLst>
            </p:cNvPr>
            <p:cNvSpPr txBox="1"/>
            <p:nvPr/>
          </p:nvSpPr>
          <p:spPr>
            <a:xfrm>
              <a:off x="8800686" y="4569013"/>
              <a:ext cx="1608821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E639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sp>
          <p:nvSpPr>
            <p:cNvPr id="54" name="Down Arrow 28">
              <a:extLst>
                <a:ext uri="{FF2B5EF4-FFF2-40B4-BE49-F238E27FC236}">
                  <a16:creationId xmlns:a16="http://schemas.microsoft.com/office/drawing/2014/main" id="{D4C40C99-04D3-44FE-8C79-B52C439E21C7}"/>
                </a:ext>
              </a:extLst>
            </p:cNvPr>
            <p:cNvSpPr/>
            <p:nvPr/>
          </p:nvSpPr>
          <p:spPr bwMode="auto">
            <a:xfrm rot="10800000">
              <a:off x="6775056" y="6188543"/>
              <a:ext cx="514437" cy="55681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50DE88-BD9C-438E-923B-287D78AD3A33}"/>
                </a:ext>
              </a:extLst>
            </p:cNvPr>
            <p:cNvSpPr txBox="1"/>
            <p:nvPr/>
          </p:nvSpPr>
          <p:spPr>
            <a:xfrm>
              <a:off x="4969729" y="5770740"/>
              <a:ext cx="1242128" cy="59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9394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</a:t>
              </a:r>
            </a:p>
            <a:p>
              <a:pPr algn="ctr"/>
              <a:r>
                <a:rPr lang="en-US" sz="1050" b="1" dirty="0">
                  <a:solidFill>
                    <a:srgbClr val="9394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Drop-off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7B3D44E-01F5-4E1C-9958-91D98CE31A40}"/>
                </a:ext>
              </a:extLst>
            </p:cNvPr>
            <p:cNvSpPr txBox="1"/>
            <p:nvPr/>
          </p:nvSpPr>
          <p:spPr>
            <a:xfrm>
              <a:off x="978508" y="5220200"/>
              <a:ext cx="1242128" cy="59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9394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 Entry</a:t>
              </a:r>
            </a:p>
            <a:p>
              <a:pPr algn="r"/>
              <a:r>
                <a:rPr lang="en-US" sz="1050" b="1" dirty="0">
                  <a:solidFill>
                    <a:srgbClr val="9394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Deliveries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CF9BAB-E631-4519-88C4-A7600C08C37A}"/>
                </a:ext>
              </a:extLst>
            </p:cNvPr>
            <p:cNvSpPr txBox="1"/>
            <p:nvPr/>
          </p:nvSpPr>
          <p:spPr>
            <a:xfrm>
              <a:off x="336971" y="5767575"/>
              <a:ext cx="1883262" cy="131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700" dirty="0">
                  <a:solidFill>
                    <a:srgbClr val="939498"/>
                  </a:solidFill>
                </a:rPr>
                <a:t>Private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D884594-07D4-488F-B463-F6BBB9AAB865}"/>
                </a:ext>
              </a:extLst>
            </p:cNvPr>
            <p:cNvSpPr/>
            <p:nvPr/>
          </p:nvSpPr>
          <p:spPr bwMode="auto">
            <a:xfrm>
              <a:off x="2733394" y="4612013"/>
              <a:ext cx="1015289" cy="602387"/>
            </a:xfrm>
            <a:prstGeom prst="ellipse">
              <a:avLst/>
            </a:prstGeom>
            <a:solidFill>
              <a:srgbClr val="939498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A3984F-28DF-42A1-9D9A-E436F80F6150}"/>
                </a:ext>
              </a:extLst>
            </p:cNvPr>
            <p:cNvSpPr txBox="1"/>
            <p:nvPr/>
          </p:nvSpPr>
          <p:spPr>
            <a:xfrm>
              <a:off x="2519323" y="4907802"/>
              <a:ext cx="1445699" cy="494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b="1" dirty="0">
                  <a:solidFill>
                    <a:srgbClr val="E5E1D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&amp;</a:t>
              </a:r>
            </a:p>
            <a:p>
              <a:pPr algn="ctr"/>
              <a:r>
                <a:rPr lang="en-US" sz="825" b="1" dirty="0">
                  <a:solidFill>
                    <a:srgbClr val="E5E1D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E577CFE-62AD-4184-BD2C-AF719A85A3D5}"/>
                </a:ext>
              </a:extLst>
            </p:cNvPr>
            <p:cNvSpPr/>
            <p:nvPr/>
          </p:nvSpPr>
          <p:spPr bwMode="auto">
            <a:xfrm>
              <a:off x="5248420" y="1040299"/>
              <a:ext cx="1252821" cy="6023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D56625-2B33-49AB-95CE-AEED420D853C}"/>
                </a:ext>
              </a:extLst>
            </p:cNvPr>
            <p:cNvSpPr txBox="1"/>
            <p:nvPr/>
          </p:nvSpPr>
          <p:spPr>
            <a:xfrm>
              <a:off x="5237330" y="1491519"/>
              <a:ext cx="1257026" cy="42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E6394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350" dirty="0"/>
                <a:t>TEENS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5434237-069E-4FA5-ABFB-329AAD838EC9}"/>
                </a:ext>
              </a:extLst>
            </p:cNvPr>
            <p:cNvSpPr/>
            <p:nvPr/>
          </p:nvSpPr>
          <p:spPr bwMode="auto">
            <a:xfrm>
              <a:off x="5346981" y="4369307"/>
              <a:ext cx="865715" cy="6023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773E65-6209-4932-AF40-6CDCF307EDBA}"/>
                </a:ext>
              </a:extLst>
            </p:cNvPr>
            <p:cNvSpPr txBox="1"/>
            <p:nvPr/>
          </p:nvSpPr>
          <p:spPr>
            <a:xfrm>
              <a:off x="5317966" y="4655621"/>
              <a:ext cx="966880" cy="52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18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FAD9570-F6B5-46CA-B0F6-8C62D420D327}"/>
                </a:ext>
              </a:extLst>
            </p:cNvPr>
            <p:cNvSpPr/>
            <p:nvPr/>
          </p:nvSpPr>
          <p:spPr>
            <a:xfrm rot="1342031">
              <a:off x="2129357" y="3125800"/>
              <a:ext cx="8867573" cy="602387"/>
            </a:xfrm>
            <a:prstGeom prst="ellipse">
              <a:avLst/>
            </a:prstGeom>
            <a:noFill/>
            <a:ln w="38100" cap="flat" cmpd="sng" algn="ctr">
              <a:solidFill>
                <a:srgbClr val="009E58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65" name="Down Arrow 35">
              <a:extLst>
                <a:ext uri="{FF2B5EF4-FFF2-40B4-BE49-F238E27FC236}">
                  <a16:creationId xmlns:a16="http://schemas.microsoft.com/office/drawing/2014/main" id="{45EAB8EC-835A-4F0F-AD7A-FE994A5CEAD6}"/>
                </a:ext>
              </a:extLst>
            </p:cNvPr>
            <p:cNvSpPr/>
            <p:nvPr/>
          </p:nvSpPr>
          <p:spPr bwMode="auto">
            <a:xfrm rot="2907183">
              <a:off x="5816118" y="5268040"/>
              <a:ext cx="211174" cy="478099"/>
            </a:xfrm>
            <a:prstGeom prst="downArrow">
              <a:avLst/>
            </a:prstGeom>
            <a:solidFill>
              <a:srgbClr val="939498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66" name="Down Arrow 31">
              <a:extLst>
                <a:ext uri="{FF2B5EF4-FFF2-40B4-BE49-F238E27FC236}">
                  <a16:creationId xmlns:a16="http://schemas.microsoft.com/office/drawing/2014/main" id="{DC3D728E-4EA1-48B9-AFDD-1F60420031A5}"/>
                </a:ext>
              </a:extLst>
            </p:cNvPr>
            <p:cNvSpPr/>
            <p:nvPr/>
          </p:nvSpPr>
          <p:spPr bwMode="auto">
            <a:xfrm rot="15105790">
              <a:off x="2317564" y="5170127"/>
              <a:ext cx="232206" cy="486384"/>
            </a:xfrm>
            <a:prstGeom prst="downArrow">
              <a:avLst/>
            </a:prstGeom>
            <a:solidFill>
              <a:srgbClr val="939498"/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70CE6AC-C55A-4071-964E-34B342FC9A58}"/>
                </a:ext>
              </a:extLst>
            </p:cNvPr>
            <p:cNvSpPr txBox="1"/>
            <p:nvPr/>
          </p:nvSpPr>
          <p:spPr>
            <a:xfrm>
              <a:off x="715912" y="1901970"/>
              <a:ext cx="1659949" cy="52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800" dirty="0">
                  <a:solidFill>
                    <a:srgbClr val="00588D"/>
                  </a:solidFill>
                </a:rPr>
                <a:t>Quieter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7D8F237-CF69-46BE-8840-A393699D8399}"/>
                </a:ext>
              </a:extLst>
            </p:cNvPr>
            <p:cNvSpPr txBox="1"/>
            <p:nvPr/>
          </p:nvSpPr>
          <p:spPr>
            <a:xfrm>
              <a:off x="10708027" y="5237122"/>
              <a:ext cx="1659949" cy="52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800" dirty="0">
                  <a:solidFill>
                    <a:srgbClr val="00588D"/>
                  </a:solidFill>
                </a:rPr>
                <a:t>Louder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7158F67-CDFB-4007-A421-105AD6CE9AC0}"/>
                </a:ext>
              </a:extLst>
            </p:cNvPr>
            <p:cNvSpPr txBox="1"/>
            <p:nvPr/>
          </p:nvSpPr>
          <p:spPr>
            <a:xfrm>
              <a:off x="9105953" y="1516661"/>
              <a:ext cx="2061535" cy="724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700" i="1" dirty="0">
                  <a:solidFill>
                    <a:srgbClr val="009E58"/>
                  </a:solidFill>
                </a:rPr>
                <a:t>Public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A7B564B-6F66-4C57-9C2E-74389AC9706F}"/>
                </a:ext>
              </a:extLst>
            </p:cNvPr>
            <p:cNvSpPr/>
            <p:nvPr/>
          </p:nvSpPr>
          <p:spPr bwMode="auto">
            <a:xfrm>
              <a:off x="5786379" y="2351851"/>
              <a:ext cx="1161736" cy="6023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49F3CF8-334D-4B9D-A648-80069BB5CDF3}"/>
                </a:ext>
              </a:extLst>
            </p:cNvPr>
            <p:cNvSpPr txBox="1"/>
            <p:nvPr/>
          </p:nvSpPr>
          <p:spPr>
            <a:xfrm>
              <a:off x="5711837" y="2744773"/>
              <a:ext cx="1252821" cy="42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EAEAFB-19BD-4465-8302-A5230964C39F}"/>
                </a:ext>
              </a:extLst>
            </p:cNvPr>
            <p:cNvSpPr/>
            <p:nvPr/>
          </p:nvSpPr>
          <p:spPr bwMode="auto">
            <a:xfrm>
              <a:off x="7605986" y="5023146"/>
              <a:ext cx="838196" cy="60238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9AD5D6-B623-44EB-BBB5-F1B97D10A42C}"/>
                </a:ext>
              </a:extLst>
            </p:cNvPr>
            <p:cNvSpPr txBox="1"/>
            <p:nvPr/>
          </p:nvSpPr>
          <p:spPr>
            <a:xfrm>
              <a:off x="7616671" y="5264925"/>
              <a:ext cx="757325" cy="59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E6394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050" dirty="0"/>
                <a:t>CAFE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579C09-A114-495B-B021-693F5F1D0603}"/>
                </a:ext>
              </a:extLst>
            </p:cNvPr>
            <p:cNvSpPr/>
            <p:nvPr/>
          </p:nvSpPr>
          <p:spPr bwMode="auto">
            <a:xfrm>
              <a:off x="6656433" y="5273058"/>
              <a:ext cx="756724" cy="6023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4381" fontAlgn="base">
                <a:spcBef>
                  <a:spcPct val="50000"/>
                </a:spcBef>
                <a:spcAft>
                  <a:spcPct val="0"/>
                </a:spcAft>
                <a:buClr>
                  <a:srgbClr val="777777"/>
                </a:buClr>
              </a:pPr>
              <a:endParaRPr lang="en-US" sz="1500">
                <a:solidFill>
                  <a:schemeClr val="bg2"/>
                </a:solidFill>
                <a:latin typeface="Trade Gothic LT Std" pitchFamily="50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D11FEFC-B18E-476F-8192-80A18A07A0C2}"/>
                </a:ext>
              </a:extLst>
            </p:cNvPr>
            <p:cNvSpPr txBox="1"/>
            <p:nvPr/>
          </p:nvSpPr>
          <p:spPr>
            <a:xfrm>
              <a:off x="6420267" y="5473144"/>
              <a:ext cx="1242128" cy="39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E639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ENTRY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3696593-B3AD-452A-A1E4-309043180D0C}"/>
              </a:ext>
            </a:extLst>
          </p:cNvPr>
          <p:cNvSpPr txBox="1"/>
          <p:nvPr/>
        </p:nvSpPr>
        <p:spPr>
          <a:xfrm>
            <a:off x="681108" y="3914951"/>
            <a:ext cx="870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Up?</a:t>
            </a:r>
          </a:p>
        </p:txBody>
      </p:sp>
    </p:spTree>
    <p:extLst>
      <p:ext uri="{BB962C8B-B14F-4D97-AF65-F5344CB8AC3E}">
        <p14:creationId xmlns:p14="http://schemas.microsoft.com/office/powerpoint/2010/main" val="41868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Planning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21EE7-04CF-4CFE-9AA6-32BF0251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864" y="1541852"/>
            <a:ext cx="3413669" cy="3774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7901F-0372-48C9-B1AA-B1B7FBDAE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33" y="1541852"/>
            <a:ext cx="5313221" cy="37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and Present Final Recommendations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3EBF4-3A6F-4C82-B494-57C575C24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15" y="1598430"/>
            <a:ext cx="3747017" cy="3848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8E74E4-0A0D-4D95-828F-5835DD0AF3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98430"/>
            <a:ext cx="4236245" cy="38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43DDD-98A1-42C4-BA4C-EF28A884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tonight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21724A-5B8F-45AE-A611-DE8C3CB49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Introductions-Q &amp; A instructions only, we are recording </a:t>
            </a:r>
            <a:r>
              <a:rPr lang="en-US"/>
              <a:t>this presentation</a:t>
            </a:r>
            <a:endParaRPr lang="en-US" dirty="0"/>
          </a:p>
          <a:p>
            <a:r>
              <a:rPr lang="en-US" dirty="0"/>
              <a:t>Constance Dickerson, Branch Manager</a:t>
            </a:r>
          </a:p>
          <a:p>
            <a:r>
              <a:rPr lang="en-US" dirty="0"/>
              <a:t>Poll</a:t>
            </a:r>
          </a:p>
          <a:p>
            <a:r>
              <a:rPr lang="en-US" dirty="0" err="1"/>
              <a:t>Powerpoint</a:t>
            </a:r>
            <a:endParaRPr lang="en-US" dirty="0"/>
          </a:p>
          <a:p>
            <a:r>
              <a:rPr lang="en-US" dirty="0"/>
              <a:t>Next steps</a:t>
            </a:r>
          </a:p>
          <a:p>
            <a:r>
              <a:rPr lang="en-US" dirty="0"/>
              <a:t>Q &amp; A </a:t>
            </a:r>
          </a:p>
        </p:txBody>
      </p:sp>
    </p:spTree>
    <p:extLst>
      <p:ext uri="{BB962C8B-B14F-4D97-AF65-F5344CB8AC3E}">
        <p14:creationId xmlns:p14="http://schemas.microsoft.com/office/powerpoint/2010/main" val="203487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CF95-BF4E-4153-B315-EE9420C2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ITC Avant Garde Std Bk" panose="02000503030000020004" pitchFamily="50" charset="0"/>
                <a:cs typeface="Calibri"/>
              </a:rPr>
              <a:t>Neighborhood-Noble Corridor</a:t>
            </a:r>
            <a:endParaRPr lang="en-US" dirty="0">
              <a:latin typeface="ITC Avant Garde Std Bk" panose="0200050303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3AE5-5440-4378-B544-6A381BBD8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4687888"/>
          </a:xfrm>
        </p:spPr>
        <p:txBody>
          <a:bodyPr lIns="91440" tIns="45720" rIns="91440" bIns="45720" anchor="t"/>
          <a:lstStyle/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Very important to keep Noble Road vibrant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North of Mayfield needs computer access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Walkable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Economic Development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Meeting/gathering indoors and out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Placemaking</a:t>
            </a:r>
            <a:endParaRPr lang="en-US" sz="2800" dirty="0">
              <a:latin typeface="ITC Avant Garde Std B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3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8D31-A58A-40EB-9FDF-821EABE5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ITC Avant Garde Std Bk" panose="02000503030000020004" pitchFamily="50" charset="0"/>
                <a:cs typeface="Calibri"/>
              </a:rPr>
              <a:t>Future Heights study</a:t>
            </a:r>
            <a:endParaRPr lang="en-US" dirty="0">
              <a:latin typeface="ITC Avant Garde Std Bk" panose="0200050303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BB0E2-765D-4289-AA62-67A88CF88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800" dirty="0">
                <a:latin typeface="ITC Avant Garde Std Bk" panose="02000503030000020004" pitchFamily="50" charset="0"/>
                <a:ea typeface="+mn-lt"/>
                <a:cs typeface="+mn-lt"/>
              </a:rPr>
              <a:t>See 91 page study from Future Heights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  <a:hlinkClick r:id="rId2"/>
              </a:rPr>
              <a:t>http://www.futureheights.org/programs/planning-and-development/noble-road-corridor-planning-project/</a:t>
            </a:r>
            <a:endParaRPr lang="en-US" sz="2800" dirty="0">
              <a:latin typeface="ITC Avant Garde Std Bk" panose="02000503030000020004" pitchFamily="50" charset="0"/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08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9CF5-3345-47DF-8EF5-31628B55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TC Avant Garde Std Bk" panose="02000503030000020004" pitchFamily="50" charset="0"/>
              </a:rPr>
              <a:t>Recommendations from </a:t>
            </a:r>
            <a:br>
              <a:rPr lang="en-US" dirty="0">
                <a:latin typeface="ITC Avant Garde Std Bk" panose="02000503030000020004" pitchFamily="50" charset="0"/>
              </a:rPr>
            </a:br>
            <a:r>
              <a:rPr lang="en-US" dirty="0">
                <a:latin typeface="ITC Avant Garde Std Bk" panose="02000503030000020004" pitchFamily="50" charset="0"/>
              </a:rPr>
              <a:t>Noble Corridor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1CE07-E6D3-46AB-9275-F7F7C849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229600" cy="1828800"/>
          </a:xfrm>
        </p:spPr>
        <p:txBody>
          <a:bodyPr/>
          <a:lstStyle/>
          <a:p>
            <a:r>
              <a:rPr lang="en-US" sz="2800" dirty="0">
                <a:latin typeface="ITC Avant Garde Std Bk" panose="02000503030000020004" pitchFamily="50" charset="0"/>
              </a:rPr>
              <a:t>Civic Life-a place for people</a:t>
            </a:r>
          </a:p>
          <a:p>
            <a:r>
              <a:rPr lang="en-US" sz="2800" dirty="0">
                <a:latin typeface="ITC Avant Garde Std Bk" panose="02000503030000020004" pitchFamily="50" charset="0"/>
              </a:rPr>
              <a:t>Attractive, enticing, vital</a:t>
            </a:r>
          </a:p>
          <a:p>
            <a:r>
              <a:rPr lang="en-US" sz="2800" dirty="0">
                <a:latin typeface="ITC Avant Garde Std Bk" panose="02000503030000020004" pitchFamily="50" charset="0"/>
              </a:rPr>
              <a:t>Serve all ages</a:t>
            </a:r>
          </a:p>
          <a:p>
            <a:r>
              <a:rPr lang="en-US" sz="2800" dirty="0">
                <a:latin typeface="ITC Avant Garde Std Bk" panose="02000503030000020004" pitchFamily="50" charset="0"/>
              </a:rPr>
              <a:t>Meeting, voting, learning, celebrating, growing</a:t>
            </a:r>
          </a:p>
        </p:txBody>
      </p:sp>
    </p:spTree>
    <p:extLst>
      <p:ext uri="{BB962C8B-B14F-4D97-AF65-F5344CB8AC3E}">
        <p14:creationId xmlns:p14="http://schemas.microsoft.com/office/powerpoint/2010/main" val="45186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FACE-CAA9-4DAB-A3FE-FEE81DFC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571"/>
            <a:ext cx="8229600" cy="1143000"/>
          </a:xfrm>
        </p:spPr>
        <p:txBody>
          <a:bodyPr/>
          <a:lstStyle/>
          <a:p>
            <a:r>
              <a:rPr lang="en-US" dirty="0">
                <a:latin typeface="ITC Avant Garde Std Bk" panose="02000503030000020004" pitchFamily="50" charset="0"/>
              </a:rPr>
              <a:t>Now what?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241F-0466-4BF8-ACFE-36898A6A0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ITC Avant Garde Std Bk" panose="02000503030000020004" pitchFamily="50" charset="0"/>
              </a:rPr>
              <a:t>Library </a:t>
            </a:r>
            <a:r>
              <a:rPr lang="en-US" dirty="0">
                <a:latin typeface="ITC Avant Garde Std Bk" panose="02000503030000020004" pitchFamily="50" charset="0"/>
              </a:rPr>
              <a:t>will keep listening</a:t>
            </a:r>
          </a:p>
          <a:p>
            <a:r>
              <a:rPr lang="en-US" dirty="0">
                <a:latin typeface="ITC Avant Garde Std Bk" panose="02000503030000020004" pitchFamily="50" charset="0"/>
              </a:rPr>
              <a:t>Stop by Noble Neighborhood branch or watch library website for new information</a:t>
            </a:r>
          </a:p>
          <a:p>
            <a:r>
              <a:rPr lang="en-US" dirty="0">
                <a:latin typeface="ITC Avant Garde Std Bk" panose="02000503030000020004" pitchFamily="50" charset="0"/>
              </a:rPr>
              <a:t>Next step: Visioning with community</a:t>
            </a:r>
          </a:p>
          <a:p>
            <a:r>
              <a:rPr lang="en-US" dirty="0">
                <a:latin typeface="ITC Avant Garde Std Bk" panose="02000503030000020004" pitchFamily="50" charset="0"/>
              </a:rPr>
              <a:t>Any questions? </a:t>
            </a:r>
          </a:p>
          <a:p>
            <a:r>
              <a:rPr lang="en-US" dirty="0">
                <a:latin typeface="ITC Avant Garde Std Bk" panose="02000503030000020004" pitchFamily="50" charset="0"/>
              </a:rPr>
              <a:t>Contact: director@heightslibrary.org</a:t>
            </a:r>
          </a:p>
          <a:p>
            <a:endParaRPr lang="en-US" dirty="0">
              <a:latin typeface="ITC Avant Garde Std B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8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91-549D-4FB0-BD38-A1244D83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TC Avant Garde Std Bk" panose="02000503030000020004" pitchFamily="50" charset="0"/>
              </a:rPr>
              <a:t>Noble Branch in CH city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E73151-7485-4DD3-A1C5-58F5FC7A1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367" y="1600200"/>
            <a:ext cx="387726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4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3841-21C0-4C83-9F70-0BF05C7C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143000"/>
          </a:xfrm>
        </p:spPr>
        <p:txBody>
          <a:bodyPr/>
          <a:lstStyle/>
          <a:p>
            <a:r>
              <a:rPr lang="en-US" dirty="0">
                <a:latin typeface="ITC Avant Garde Std Bk" panose="02000503030000020004" pitchFamily="50" charset="0"/>
              </a:rPr>
              <a:t>Survey received 468 responses</a:t>
            </a:r>
            <a:br>
              <a:rPr lang="en-US" dirty="0">
                <a:latin typeface="ITC Avant Garde Std Bk" panose="02000503030000020004" pitchFamily="50" charset="0"/>
              </a:rPr>
            </a:br>
            <a:endParaRPr lang="en-US" dirty="0">
              <a:latin typeface="ITC Avant Garde Std Bk" panose="02000503030000020004" pitchFamily="50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5D0752-A118-4791-AA00-A1F219C8215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47800" y="2286000"/>
            <a:ext cx="5715000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C90C-40B0-4F9E-B9F9-D191B452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TC Avant Garde Std Bk" panose="02000503030000020004" pitchFamily="50" charset="0"/>
              </a:rPr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FD41-903A-44A4-B685-575007CDD5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ITC Avant Garde Std Bk" panose="02000503030000020004" pitchFamily="50" charset="0"/>
              </a:rPr>
              <a:t>How did you use the branch pre-COVID?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71144-7F34-4FE9-8DDE-DCA1B577E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97513"/>
          </a:xfrm>
        </p:spPr>
        <p:txBody>
          <a:bodyPr/>
          <a:lstStyle/>
          <a:p>
            <a:pPr fontAlgn="base"/>
            <a:r>
              <a:rPr lang="en-US" sz="1600" dirty="0">
                <a:latin typeface="ITC Avant Garde Std Bk" panose="02000503030000020004" pitchFamily="50" charset="0"/>
              </a:rPr>
              <a:t>Checking out materials – 308 (66%) </a:t>
            </a:r>
          </a:p>
          <a:p>
            <a:pPr fontAlgn="base"/>
            <a:r>
              <a:rPr lang="en-US" sz="1600" dirty="0">
                <a:latin typeface="ITC Avant Garde Std Bk" panose="02000503030000020004" pitchFamily="50" charset="0"/>
              </a:rPr>
              <a:t>Reading/browsing – 220 (47%) </a:t>
            </a:r>
          </a:p>
          <a:p>
            <a:pPr fontAlgn="base"/>
            <a:r>
              <a:rPr lang="en-US" sz="1600" dirty="0">
                <a:latin typeface="ITC Avant Garde Std Bk" panose="02000503030000020004" pitchFamily="50" charset="0"/>
              </a:rPr>
              <a:t>Attending adult programs – 84 (18%) </a:t>
            </a:r>
          </a:p>
          <a:p>
            <a:pPr fontAlgn="base"/>
            <a:r>
              <a:rPr lang="en-US" sz="1600" dirty="0">
                <a:latin typeface="ITC Avant Garde Std Bk" panose="02000503030000020004" pitchFamily="50" charset="0"/>
              </a:rPr>
              <a:t>Attending kids or teen programs – 47 (10%) </a:t>
            </a:r>
          </a:p>
          <a:p>
            <a:pPr fontAlgn="base"/>
            <a:r>
              <a:rPr lang="en-US" sz="1600" dirty="0">
                <a:latin typeface="ITC Avant Garde Std Bk" panose="02000503030000020004" pitchFamily="50" charset="0"/>
              </a:rPr>
              <a:t>Attending baby/toddler/preschool programs – 30 (6%) </a:t>
            </a:r>
          </a:p>
          <a:p>
            <a:pPr fontAlgn="base"/>
            <a:r>
              <a:rPr lang="en-US" sz="1600" dirty="0">
                <a:latin typeface="ITC Avant Garde Std Bk" panose="02000503030000020004" pitchFamily="50" charset="0"/>
              </a:rPr>
              <a:t>Using the computers – 113 (24%) </a:t>
            </a:r>
          </a:p>
          <a:p>
            <a:pPr fontAlgn="base"/>
            <a:r>
              <a:rPr lang="en-US" sz="1600" dirty="0">
                <a:latin typeface="ITC Avant Garde Std Bk" panose="02000503030000020004" pitchFamily="50" charset="0"/>
              </a:rPr>
              <a:t>Doing research or writing – 61 (13%) </a:t>
            </a:r>
          </a:p>
          <a:p>
            <a:pPr fontAlgn="base"/>
            <a:r>
              <a:rPr lang="en-US" sz="1600" dirty="0">
                <a:latin typeface="ITC Avant Garde Std Bk" panose="02000503030000020004" pitchFamily="50" charset="0"/>
              </a:rPr>
              <a:t>Relaxing/spending time someplace other than home – 112 (24%)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62C2-D517-4FE0-BFB9-567F7F73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ITC Avant Garde Std Bk" panose="02000503030000020004" pitchFamily="50" charset="0"/>
                <a:cs typeface="Calibri"/>
              </a:rPr>
              <a:t>Responses indicate we need more space</a:t>
            </a:r>
            <a:endParaRPr lang="en-US" dirty="0">
              <a:latin typeface="ITC Avant Garde Std Bk" panose="02000503030000020004" pitchFamily="50" charset="0"/>
            </a:endParaRP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A4F6892C-6DA3-4076-967C-162FFF346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675" y="2000250"/>
            <a:ext cx="5962650" cy="4171950"/>
          </a:xfrm>
        </p:spPr>
      </p:pic>
    </p:spTree>
    <p:extLst>
      <p:ext uri="{BB962C8B-B14F-4D97-AF65-F5344CB8AC3E}">
        <p14:creationId xmlns:p14="http://schemas.microsoft.com/office/powerpoint/2010/main" val="140130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525A-8AD9-4CF4-B28B-15E63CC4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ITC Avant Garde Std Bk" panose="02000503030000020004" pitchFamily="50" charset="0"/>
                <a:cs typeface="Calibri"/>
              </a:rPr>
              <a:t>Need separate spaces for early childhood, </a:t>
            </a:r>
            <a:br>
              <a:rPr lang="en-US" dirty="0">
                <a:latin typeface="ITC Avant Garde Std Bk" panose="02000503030000020004" pitchFamily="50" charset="0"/>
                <a:cs typeface="Calibri"/>
              </a:rPr>
            </a:br>
            <a:r>
              <a:rPr lang="en-US" dirty="0">
                <a:latin typeface="ITC Avant Garde Std Bk" panose="02000503030000020004" pitchFamily="50" charset="0"/>
                <a:cs typeface="Calibri"/>
              </a:rPr>
              <a:t>school age, and teens</a:t>
            </a:r>
            <a:endParaRPr lang="en-US" dirty="0">
              <a:latin typeface="ITC Avant Garde Std Bk" panose="0200050303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7F304-9BDB-4209-8FE7-D7BC6F01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971800"/>
            <a:ext cx="7696200" cy="3154363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ITC Avant Garde Std Bk" panose="02000503030000020004" pitchFamily="50" charset="0"/>
                <a:ea typeface="+mn-lt"/>
                <a:cs typeface="+mn-lt"/>
              </a:rPr>
              <a:t>Important place for children of Noble, Oxford, and Monticello schools, home-schooled</a:t>
            </a:r>
          </a:p>
          <a:p>
            <a:r>
              <a:rPr lang="en-US" sz="2400" dirty="0">
                <a:latin typeface="ITC Avant Garde Std Bk" panose="02000503030000020004" pitchFamily="50" charset="0"/>
                <a:ea typeface="+mn-lt"/>
                <a:cs typeface="+mn-lt"/>
              </a:rPr>
              <a:t>Computers too</a:t>
            </a:r>
          </a:p>
          <a:p>
            <a:r>
              <a:rPr lang="en-US" sz="2400" dirty="0">
                <a:latin typeface="ITC Avant Garde Std Bk" panose="02000503030000020004" pitchFamily="50" charset="0"/>
                <a:ea typeface="+mn-lt"/>
                <a:cs typeface="+mn-lt"/>
              </a:rPr>
              <a:t>Refugee hub/ESL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71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06A7-DA8D-4D86-A21D-562C8C4F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ITC Avant Garde Std Bk" panose="02000503030000020004" pitchFamily="50" charset="0"/>
                <a:cs typeface="Calibri"/>
              </a:rPr>
              <a:t>Comment specifics</a:t>
            </a:r>
            <a:br>
              <a:rPr lang="en-US" dirty="0">
                <a:cs typeface="Calibri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0901-F4DB-4472-B388-BFAC08A911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lIns="91440" tIns="45720" rIns="91440" bIns="45720" anchor="t"/>
          <a:lstStyle/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Great staff</a:t>
            </a:r>
          </a:p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Heart of neighborhood</a:t>
            </a:r>
          </a:p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Outdoor space to sit</a:t>
            </a:r>
          </a:p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More computers</a:t>
            </a:r>
          </a:p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Age appropriate service areas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36D2E-580A-4783-895B-FD88CD580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57600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More programs needed</a:t>
            </a:r>
          </a:p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Classroom (ESL) </a:t>
            </a:r>
          </a:p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Business support</a:t>
            </a:r>
          </a:p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Accessibility-without stairs/elevator</a:t>
            </a:r>
          </a:p>
          <a:p>
            <a:r>
              <a:rPr lang="en-US" sz="2400" dirty="0">
                <a:latin typeface="ITC Avant Garde Std Bk" panose="02000503030000020004" pitchFamily="50" charset="0"/>
                <a:cs typeface="Calibri"/>
              </a:rPr>
              <a:t>Can we have a drive up book pick-up?</a:t>
            </a:r>
          </a:p>
        </p:txBody>
      </p:sp>
    </p:spTree>
    <p:extLst>
      <p:ext uri="{BB962C8B-B14F-4D97-AF65-F5344CB8AC3E}">
        <p14:creationId xmlns:p14="http://schemas.microsoft.com/office/powerpoint/2010/main" val="274377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DAB0-907E-4B9B-B5A8-826EB277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ITC Avant Garde Std Bk" panose="02000503030000020004" pitchFamily="50" charset="0"/>
                <a:cs typeface="Calibri"/>
              </a:rPr>
              <a:t>Concerns from comments</a:t>
            </a:r>
            <a:endParaRPr lang="en-US" dirty="0">
              <a:latin typeface="ITC Avant Garde Std Bk" panose="0200050303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E17C-CE1D-4277-87A6-4C3834F4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417638"/>
            <a:ext cx="4391025" cy="4144962"/>
          </a:xfrm>
        </p:spPr>
        <p:txBody>
          <a:bodyPr lIns="91440" tIns="45720" rIns="91440" bIns="45720" anchor="t"/>
          <a:lstStyle/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Taxes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Lose hub of neighborhood -don’t close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Lose warm cozy</a:t>
            </a:r>
          </a:p>
          <a:p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Behavior</a:t>
            </a:r>
          </a:p>
          <a:p>
            <a:endParaRPr lang="en-US" sz="2800" dirty="0">
              <a:latin typeface="ITC Avant Garde Std Bk" panose="02000503030000020004" pitchFamily="50" charset="0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53208-339C-4372-8741-792DC46C2F3A}"/>
              </a:ext>
            </a:extLst>
          </p:cNvPr>
          <p:cNvSpPr txBox="1"/>
          <p:nvPr/>
        </p:nvSpPr>
        <p:spPr>
          <a:xfrm>
            <a:off x="4953000" y="1524000"/>
            <a:ext cx="350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Noise-separate quiet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Computers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Need more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ITC Avant Garde Std Bk" panose="02000503030000020004" pitchFamily="50" charset="0"/>
                <a:cs typeface="Calibri"/>
              </a:rPr>
              <a:t>Not enough parking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04904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4B7F70438FD4C8319363DF5AC7D74" ma:contentTypeVersion="13" ma:contentTypeDescription="Create a new document." ma:contentTypeScope="" ma:versionID="7aaa6790d826d1631d896328309fddf3">
  <xsd:schema xmlns:xsd="http://www.w3.org/2001/XMLSchema" xmlns:xs="http://www.w3.org/2001/XMLSchema" xmlns:p="http://schemas.microsoft.com/office/2006/metadata/properties" xmlns:ns3="2aa18e3b-c0da-4d18-b017-1e8ca795badc" xmlns:ns4="9c23ae26-3872-47d2-8deb-fd7b380e8334" targetNamespace="http://schemas.microsoft.com/office/2006/metadata/properties" ma:root="true" ma:fieldsID="d578a8b5d6a7022a5367ddef9f996e57" ns3:_="" ns4:_="">
    <xsd:import namespace="2aa18e3b-c0da-4d18-b017-1e8ca795badc"/>
    <xsd:import namespace="9c23ae26-3872-47d2-8deb-fd7b380e833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18e3b-c0da-4d18-b017-1e8ca795ba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3ae26-3872-47d2-8deb-fd7b380e8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4BFAA-8B03-4042-882C-2DD4D03C88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8EF79F-4F40-4BF7-80D8-1843E1DEB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a18e3b-c0da-4d18-b017-1e8ca795badc"/>
    <ds:schemaRef ds:uri="9c23ae26-3872-47d2-8deb-fd7b380e83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7A8433-D185-4DA1-8D1C-56AE17127C8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aa18e3b-c0da-4d18-b017-1e8ca795badc"/>
    <ds:schemaRef ds:uri="http://schemas.microsoft.com/office/2006/documentManagement/types"/>
    <ds:schemaRef ds:uri="http://schemas.microsoft.com/office/2006/metadata/properties"/>
    <ds:schemaRef ds:uri="9c23ae26-3872-47d2-8deb-fd7b380e833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494</Words>
  <Application>Microsoft Office PowerPoint</Application>
  <PresentationFormat>On-screen Show (4:3)</PresentationFormat>
  <Paragraphs>117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Custom Design</vt:lpstr>
      <vt:lpstr>1_Custom Design</vt:lpstr>
      <vt:lpstr>Noble Branch Survey Results</vt:lpstr>
      <vt:lpstr>Agenda for tonight</vt:lpstr>
      <vt:lpstr>Noble Branch in CH city</vt:lpstr>
      <vt:lpstr>Survey received 468 responses </vt:lpstr>
      <vt:lpstr>Survey</vt:lpstr>
      <vt:lpstr>Responses indicate we need more space</vt:lpstr>
      <vt:lpstr>Need separate spaces for early childhood,  school age, and teens</vt:lpstr>
      <vt:lpstr>Comment specifics </vt:lpstr>
      <vt:lpstr>Concerns from comments</vt:lpstr>
      <vt:lpstr>Keep historic character</vt:lpstr>
      <vt:lpstr>Currently have money saved</vt:lpstr>
      <vt:lpstr>“Under Contract”</vt:lpstr>
      <vt:lpstr>PowerPoint Presentation</vt:lpstr>
      <vt:lpstr>Bostwick Design Partnership</vt:lpstr>
      <vt:lpstr>Public Libraries</vt:lpstr>
      <vt:lpstr>Gain Community Input</vt:lpstr>
      <vt:lpstr>Develop the Ideal Noble Branch Program</vt:lpstr>
      <vt:lpstr>Create Planning Options</vt:lpstr>
      <vt:lpstr>Prepare and Present Final Recommendations</vt:lpstr>
      <vt:lpstr>Neighborhood-Noble Corridor</vt:lpstr>
      <vt:lpstr>Future Heights study</vt:lpstr>
      <vt:lpstr>Recommendations from  Noble Corridor study</vt:lpstr>
      <vt:lpstr>Now what?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 Banks</dc:creator>
  <cp:lastModifiedBy>Nancy Levin</cp:lastModifiedBy>
  <cp:revision>156</cp:revision>
  <cp:lastPrinted>2014-10-07T18:44:20Z</cp:lastPrinted>
  <dcterms:created xsi:type="dcterms:W3CDTF">2014-07-31T20:22:20Z</dcterms:created>
  <dcterms:modified xsi:type="dcterms:W3CDTF">2021-04-12T18:09:23Z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0x01010001E4B7F70438FD4C8319363DF5AC7D74</vt:lpwstr>
  </property>
</Properties>
</file>